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77" r:id="rId2"/>
    <p:sldId id="276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71" r:id="rId13"/>
    <p:sldId id="270" r:id="rId14"/>
    <p:sldId id="272" r:id="rId15"/>
    <p:sldId id="273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74" r:id="rId30"/>
  </p:sldIdLst>
  <p:sldSz cx="14630400" cy="8229600"/>
  <p:notesSz cx="8229600" cy="146304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/>
      <p:regular r:id="rId36"/>
    </p:embeddedFont>
    <p:embeddedFont>
      <p:font typeface="Epilogue" panose="020B0604020202020204" pitchFamily="34" charset="0"/>
      <p:regular r:id="rId37"/>
    </p:embeddedFont>
    <p:embeddedFont>
      <p:font typeface="Fraunces" panose="020B0604020202020204" pitchFamily="34" charset="0"/>
      <p:regular r:id="rId38"/>
    </p:embeddedFont>
    <p:embeddedFont>
      <p:font typeface="Instrument Sans" pitchFamily="2" charset="0"/>
      <p:regular r:id="rId39"/>
    </p:embeddedFont>
    <p:embeddedFont>
      <p:font typeface="Inter" panose="02000503000000020004" pitchFamily="2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ash Badhautiya" initials="AB" lastIdx="1" clrIdx="0">
    <p:extLst>
      <p:ext uri="{19B8F6BF-5375-455C-9EA6-DF929625EA0E}">
        <p15:presenceInfo xmlns:p15="http://schemas.microsoft.com/office/powerpoint/2012/main" userId="S::badhautiyaakash48.24@kgpian.iitkgp.ac.in::4aca9046-e855-4675-bd22-282fefd1cc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8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3.fntdata" /><Relationship Id="rId42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font" Target="fonts/font2.fntdata" /><Relationship Id="rId38" Type="http://schemas.openxmlformats.org/officeDocument/2006/relationships/font" Target="fonts/font7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commentAuthors" Target="commentAuthor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font" Target="fonts/font1.fntdata" /><Relationship Id="rId37" Type="http://schemas.openxmlformats.org/officeDocument/2006/relationships/font" Target="fonts/font6.fntdata" /><Relationship Id="rId40" Type="http://schemas.openxmlformats.org/officeDocument/2006/relationships/font" Target="fonts/font9.fntdata" /><Relationship Id="rId45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font" Target="fonts/font5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notesMaster" Target="notesMasters/notesMaster1.xml" /><Relationship Id="rId44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font" Target="fonts/font4.fntdata" /><Relationship Id="rId43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14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5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0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8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2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63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46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74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8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62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3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9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83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11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77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5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36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47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72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78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0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18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0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0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0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0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5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5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0.png" /><Relationship Id="rId5" Type="http://schemas.openxmlformats.org/officeDocument/2006/relationships/image" Target="../media/image39.png" /><Relationship Id="rId4" Type="http://schemas.openxmlformats.org/officeDocument/2006/relationships/image" Target="../media/image38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4.png" /><Relationship Id="rId5" Type="http://schemas.openxmlformats.org/officeDocument/2006/relationships/image" Target="../media/image43.png" /><Relationship Id="rId4" Type="http://schemas.openxmlformats.org/officeDocument/2006/relationships/image" Target="../media/image42.png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6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8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00-023-09606-7" TargetMode="External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1.xml" /><Relationship Id="rId6" Type="http://schemas.openxmlformats.org/officeDocument/2006/relationships/hyperlink" Target="https://www.youtube.com/watch?v=tOuXgORsXJ4&amp;list=PLeo1K3hjS3uu7CxAacxVndI4bE_o3BDtO" TargetMode="External" /><Relationship Id="rId5" Type="http://schemas.openxmlformats.org/officeDocument/2006/relationships/hyperlink" Target="https://colah.github.io/posts/2015-08-Understanding-LSTMs/" TargetMode="External" /><Relationship Id="rId4" Type="http://schemas.openxmlformats.org/officeDocument/2006/relationships/hyperlink" Target="https://doi.org/10.1007/s00500-023-09606-7" TargetMode="Externa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416" y="2730579"/>
            <a:ext cx="4921448" cy="27683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0812" y="975836"/>
            <a:ext cx="7769863" cy="298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Stock Market Forecasting Using Deep Learning with long short-term memory and gated recurrent unit  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790812" y="4277501"/>
            <a:ext cx="3389471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Team Members:</a:t>
            </a:r>
            <a:endParaRPr lang="en-US" sz="2650" dirty="0"/>
          </a:p>
        </p:txBody>
      </p:sp>
      <p:sp>
        <p:nvSpPr>
          <p:cNvPr id="6" name="Shape 2"/>
          <p:cNvSpPr/>
          <p:nvPr/>
        </p:nvSpPr>
        <p:spPr>
          <a:xfrm>
            <a:off x="790813" y="5075276"/>
            <a:ext cx="508397" cy="508397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67264" y="5159930"/>
            <a:ext cx="155377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525072" y="4981873"/>
            <a:ext cx="2824520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Akash Badhautiya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25071" y="5345374"/>
            <a:ext cx="6828115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Roll Number: 24AI60R43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0812" y="5992894"/>
            <a:ext cx="508397" cy="508397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2260" y="6077548"/>
            <a:ext cx="205383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525071" y="5967909"/>
            <a:ext cx="2824520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Sai Teja Chunchu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25071" y="6327429"/>
            <a:ext cx="6828115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Roll Number: 24AI60R37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0813" y="6975375"/>
            <a:ext cx="508397" cy="508397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51428" y="7060028"/>
            <a:ext cx="187047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1525072" y="6910513"/>
            <a:ext cx="2824520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Abhishek Biswas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525070" y="7238173"/>
            <a:ext cx="6828115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Roll Number: 24AI60R40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6650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5497" y="921068"/>
            <a:ext cx="1228519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The Problem of Long-Term Dependencies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F2343-4EE2-FDE2-322B-AAC8B31C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03" y="2128262"/>
            <a:ext cx="11535179" cy="39730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5" name="Rectangle 4"/>
          <p:cNvSpPr/>
          <p:nvPr/>
        </p:nvSpPr>
        <p:spPr>
          <a:xfrm>
            <a:off x="1115496" y="6389234"/>
            <a:ext cx="1228519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000"/>
              </a:lnSpc>
            </a:pPr>
            <a:r>
              <a:rPr lang="en-US" sz="2400" dirty="0" err="1">
                <a:solidFill>
                  <a:srgbClr val="FFC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Akash</a:t>
            </a:r>
            <a:r>
              <a:rPr lang="en-US" sz="2400" dirty="0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eats samosa almost everyday, it shouldn’t be hard to guess that his </a:t>
            </a:r>
            <a:r>
              <a:rPr lang="en-US" sz="2400" dirty="0" err="1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favourite</a:t>
            </a:r>
            <a:r>
              <a:rPr lang="en-US" sz="2400" dirty="0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cousine</a:t>
            </a:r>
            <a:r>
              <a:rPr lang="en-US" sz="2400" dirty="0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is </a:t>
            </a:r>
            <a:r>
              <a:rPr lang="en-US" sz="2400" dirty="0">
                <a:solidFill>
                  <a:srgbClr val="FFC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Indian</a:t>
            </a:r>
            <a:r>
              <a:rPr lang="en-US" sz="2400" dirty="0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. But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Abhishek</a:t>
            </a:r>
            <a:r>
              <a:rPr lang="en-US" sz="2400" dirty="0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however is a lover of pastas and cheese that means his </a:t>
            </a:r>
            <a:r>
              <a:rPr lang="en-US" sz="2400" dirty="0" err="1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favourite</a:t>
            </a:r>
            <a:r>
              <a:rPr lang="en-US" sz="2400" dirty="0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cousine</a:t>
            </a:r>
            <a:r>
              <a:rPr lang="en-US" sz="2400" dirty="0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Italian</a:t>
            </a:r>
            <a:r>
              <a:rPr lang="en-US" sz="2400" dirty="0">
                <a:solidFill>
                  <a:prstClr val="whit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.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15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5497" y="921068"/>
            <a:ext cx="1020929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Long Short-Term Memory (LSTM)</a:t>
            </a:r>
            <a:endParaRPr lang="en-US" sz="48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A824A-3AA2-0F14-C744-728CFEC3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97" y="2047754"/>
            <a:ext cx="9299985" cy="3494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8BD04-46B3-2420-9B0D-87555A9B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97" y="6225195"/>
            <a:ext cx="8359579" cy="1557522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11145720" y="3688652"/>
            <a:ext cx="4336018" cy="51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Core Ideas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1145720" y="4104249"/>
            <a:ext cx="3248197" cy="233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Cell State (C)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Forget Gate (f)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Gate (</a:t>
            </a:r>
            <a:r>
              <a:rPr lang="en-US" sz="20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 Gate (o)</a:t>
            </a:r>
          </a:p>
        </p:txBody>
      </p:sp>
    </p:spTree>
    <p:extLst>
      <p:ext uri="{BB962C8B-B14F-4D97-AF65-F5344CB8AC3E}">
        <p14:creationId xmlns:p14="http://schemas.microsoft.com/office/powerpoint/2010/main" val="245731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5497" y="921068"/>
            <a:ext cx="1014108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Long Short-Term Memory (LSTM)</a:t>
            </a:r>
            <a:endParaRPr lang="en-US" sz="48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9C377-357E-9C2B-517B-16CE3210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97" y="2330960"/>
            <a:ext cx="6195849" cy="23513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0BD849-3302-F40E-4F1F-ECDC423D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509" y="2330961"/>
            <a:ext cx="6195849" cy="23513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35B1D-2E2C-1903-4042-B1FD3DF60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508" y="5108943"/>
            <a:ext cx="6195850" cy="23323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45175-C6BA-1066-BADE-940C0669C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96" y="5108943"/>
            <a:ext cx="6195850" cy="23323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21169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5497" y="921068"/>
            <a:ext cx="822281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Gated Recurrent Unit (GRU)</a:t>
            </a:r>
            <a:endParaRPr lang="en-US" sz="4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6523B-8532-FAF1-EDE7-A937D05F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97" y="2445936"/>
            <a:ext cx="8690655" cy="31192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6" name="Text 4"/>
          <p:cNvSpPr/>
          <p:nvPr/>
        </p:nvSpPr>
        <p:spPr>
          <a:xfrm>
            <a:off x="10436271" y="2800752"/>
            <a:ext cx="4336018" cy="51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Core Ideas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0436271" y="3216349"/>
            <a:ext cx="3705398" cy="233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separate cell state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Reset Gate (r)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Gate (u)</a:t>
            </a:r>
          </a:p>
        </p:txBody>
      </p:sp>
      <p:sp>
        <p:nvSpPr>
          <p:cNvPr id="13" name="Text 4"/>
          <p:cNvSpPr/>
          <p:nvPr/>
        </p:nvSpPr>
        <p:spPr>
          <a:xfrm>
            <a:off x="1124805" y="6260509"/>
            <a:ext cx="8681347" cy="51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</a:rPr>
              <a:t>GRU is computationally more efficient compared to LSTM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694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6647" y="3356651"/>
            <a:ext cx="8246633" cy="695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Stage-1 Input (OHLC)</a:t>
            </a:r>
          </a:p>
        </p:txBody>
      </p:sp>
      <p:sp>
        <p:nvSpPr>
          <p:cNvPr id="5" name="Text 0"/>
          <p:cNvSpPr/>
          <p:nvPr/>
        </p:nvSpPr>
        <p:spPr>
          <a:xfrm>
            <a:off x="1166646" y="4345499"/>
            <a:ext cx="8246633" cy="285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14350" indent="-514350">
              <a:lnSpc>
                <a:spcPts val="605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FD5FA"/>
                </a:solidFill>
                <a:latin typeface="Instrument Sans" pitchFamily="34" charset="0"/>
              </a:rPr>
              <a:t>Open price</a:t>
            </a:r>
          </a:p>
          <a:p>
            <a:pPr marL="514350" indent="-514350">
              <a:lnSpc>
                <a:spcPts val="605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FD5FA"/>
                </a:solidFill>
                <a:latin typeface="Instrument Sans" pitchFamily="34" charset="0"/>
              </a:rPr>
              <a:t>High price</a:t>
            </a:r>
          </a:p>
          <a:p>
            <a:pPr marL="514350" indent="-514350">
              <a:lnSpc>
                <a:spcPts val="605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FD5FA"/>
                </a:solidFill>
                <a:latin typeface="Instrument Sans" pitchFamily="34" charset="0"/>
              </a:rPr>
              <a:t>Low price</a:t>
            </a:r>
          </a:p>
          <a:p>
            <a:pPr marL="514350" indent="-514350">
              <a:lnSpc>
                <a:spcPts val="605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FD5FA"/>
                </a:solidFill>
                <a:latin typeface="Instrument Sans" pitchFamily="34" charset="0"/>
              </a:rPr>
              <a:t>Close price</a:t>
            </a:r>
          </a:p>
        </p:txBody>
      </p:sp>
      <p:sp>
        <p:nvSpPr>
          <p:cNvPr id="7" name="Text 0"/>
          <p:cNvSpPr/>
          <p:nvPr/>
        </p:nvSpPr>
        <p:spPr>
          <a:xfrm>
            <a:off x="1166644" y="1028938"/>
            <a:ext cx="8246633" cy="762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Model Output</a:t>
            </a:r>
          </a:p>
        </p:txBody>
      </p:sp>
      <p:sp>
        <p:nvSpPr>
          <p:cNvPr id="9" name="Text 0"/>
          <p:cNvSpPr/>
          <p:nvPr/>
        </p:nvSpPr>
        <p:spPr>
          <a:xfrm>
            <a:off x="1166643" y="1913546"/>
            <a:ext cx="8246633" cy="87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2800" dirty="0">
                <a:solidFill>
                  <a:srgbClr val="EFD5FA"/>
                </a:solidFill>
                <a:latin typeface="Instrument Sans" pitchFamily="34" charset="0"/>
              </a:rPr>
              <a:t>Open price of the following day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D76C40-2AEC-F9CA-C2A0-40A416F4B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592" y="4213843"/>
            <a:ext cx="6840961" cy="34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47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81E143-BBF9-1715-DE63-BD0399333764}"/>
                  </a:ext>
                </a:extLst>
              </p:cNvPr>
              <p:cNvSpPr txBox="1"/>
              <p:nvPr/>
            </p:nvSpPr>
            <p:spPr>
              <a:xfrm>
                <a:off x="914400" y="2381711"/>
                <a:ext cx="13030200" cy="4910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0" indent="-457200">
                  <a:lnSpc>
                    <a:spcPct val="200000"/>
                  </a:lnSpc>
                  <a:spcAft>
                    <a:spcPts val="1200"/>
                  </a:spcAft>
                  <a:buFont typeface="+mj-lt"/>
                  <a:buAutoNum type="arabicPeriod" startAt="5"/>
                  <a:tabLst>
                    <a:tab pos="457200" algn="l"/>
                  </a:tabLst>
                </a:pPr>
                <a:r>
                  <a:rPr lang="en-US" sz="2000" b="1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Simple Moving Average 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𝑀𝐴</m:t>
                        </m:r>
                      </m:e>
                    </m:d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IN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200000"/>
                  </a:lnSpc>
                  <a:spcAft>
                    <a:spcPts val="1200"/>
                  </a:spcAft>
                  <a:buFont typeface="+mj-lt"/>
                  <a:buAutoNum type="arabicPeriod" startAt="5"/>
                  <a:tabLst>
                    <a:tab pos="457200" algn="l"/>
                  </a:tabLst>
                </a:pPr>
                <a:r>
                  <a:rPr lang="en-US" sz="2000" b="1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Exponential Moving Average		</a:t>
                </a:r>
                <a:r>
                  <a:rPr lang="en-IN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IN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𝑂𝑝𝑒𝑛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𝐸𝑀𝐴</m:t>
                    </m:r>
                  </m:oMath>
                </a14:m>
                <a:endParaRPr lang="en-US" sz="2000" i="1" dirty="0">
                  <a:solidFill>
                    <a:srgbClr val="FFFFFF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200000"/>
                  </a:lnSpc>
                  <a:spcAft>
                    <a:spcPts val="1200"/>
                  </a:spcAft>
                  <a:buFont typeface="+mj-lt"/>
                  <a:buAutoNum type="arabicPeriod" startAt="5"/>
                  <a:tabLst>
                    <a:tab pos="457200" algn="l"/>
                  </a:tabLst>
                </a:pPr>
                <a:r>
                  <a:rPr lang="en-US" sz="2000" b="1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Relative Strength Index 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𝑆𝐼</m:t>
                        </m:r>
                      </m:e>
                    </m:d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=100</m:t>
                    </m:r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IN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𝑎𝑣𝑔</m:t>
                            </m:r>
                            <m:r>
                              <m:rPr>
                                <m:nor/>
                              </m:rPr>
                              <a:rPr lang="en-US" sz="2000">
                                <a:solidFill>
                                  <a:srgbClr val="FFFFFF"/>
                                </a:solidFill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𝑢𝑝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𝑎𝑣𝑔</m:t>
                            </m:r>
                            <m:r>
                              <m:rPr>
                                <m:nor/>
                              </m:rPr>
                              <a:rPr lang="en-US" sz="2000">
                                <a:solidFill>
                                  <a:srgbClr val="FFFFFF"/>
                                </a:solidFill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𝑑𝑜𝑤𝑛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200000"/>
                  </a:lnSpc>
                  <a:spcAft>
                    <a:spcPts val="1200"/>
                  </a:spcAft>
                  <a:buFont typeface="+mj-lt"/>
                  <a:buAutoNum type="arabicPeriod" startAt="5"/>
                  <a:tabLst>
                    <a:tab pos="457200" algn="l"/>
                  </a:tabLst>
                </a:pPr>
                <a:r>
                  <a:rPr lang="en-US" sz="2000" b="1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Moving Average Convergence Divergence</a:t>
                </a:r>
                <a:r>
                  <a:rPr lang="en-US" sz="20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𝐴𝐶𝐷</m:t>
                        </m:r>
                      </m:e>
                    </m:d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𝐸𝑀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𝑑𝑎𝑦</m:t>
                        </m:r>
                      </m:sub>
                    </m:sSub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𝐸𝑀</m:t>
                    </m:r>
                  </m:oMath>
                </a14:m>
                <a:endParaRPr lang="en-US" sz="2000" i="1" dirty="0">
                  <a:solidFill>
                    <a:srgbClr val="FFFFFF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200000"/>
                  </a:lnSpc>
                  <a:spcAft>
                    <a:spcPts val="1200"/>
                  </a:spcAft>
                  <a:buFont typeface="+mj-lt"/>
                  <a:buAutoNum type="arabicPeriod" startAt="5"/>
                  <a:tabLst>
                    <a:tab pos="457200" algn="l"/>
                  </a:tabLst>
                </a:pPr>
                <a:r>
                  <a:rPr lang="en-US" sz="2000" b="1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Average Directional Index</a:t>
                </a:r>
                <a:r>
                  <a:rPr lang="en-US" sz="20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		</a:t>
                </a:r>
                <a:r>
                  <a:rPr lang="en-US" sz="2000" b="1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𝐴𝐷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𝑝𝑟𝑖𝑜𝑟𝐴𝐷𝑋</m:t>
                        </m:r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×13)+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IN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</m:t>
                        </m:r>
                      </m:den>
                    </m:f>
                    <m:r>
                      <a:rPr lang="en-US" sz="2000" b="0" i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                    </m:t>
                    </m:r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𝑠𝑡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𝐴𝐷𝑋</m:t>
                    </m:r>
                    <m:r>
                      <a:rPr lang="en-US" sz="20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</m:t>
                        </m:r>
                      </m:sup>
                      <m:e>
                        <m: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 </m:t>
                        </m:r>
                      </m:e>
                    </m:nary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N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81E143-BBF9-1715-DE63-BD039933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81711"/>
                <a:ext cx="13030200" cy="4910960"/>
              </a:xfrm>
              <a:prstGeom prst="rect">
                <a:avLst/>
              </a:prstGeom>
              <a:blipFill>
                <a:blip r:embed="rId3"/>
                <a:stretch>
                  <a:fillRect l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0"/>
          <p:cNvSpPr/>
          <p:nvPr/>
        </p:nvSpPr>
        <p:spPr>
          <a:xfrm>
            <a:off x="914400" y="943123"/>
            <a:ext cx="8246633" cy="695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Stage-2 Extra Inputs</a:t>
            </a:r>
          </a:p>
        </p:txBody>
      </p:sp>
    </p:spTree>
    <p:extLst>
      <p:ext uri="{BB962C8B-B14F-4D97-AF65-F5344CB8AC3E}">
        <p14:creationId xmlns:p14="http://schemas.microsoft.com/office/powerpoint/2010/main" val="1765250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2567" y="1975373"/>
            <a:ext cx="8911372" cy="760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" pitchFamily="34" charset="0"/>
              </a:rPr>
              <a:t>Different Performance Metrics</a:t>
            </a:r>
            <a:endParaRPr lang="en-US" sz="2400" dirty="0"/>
          </a:p>
        </p:txBody>
      </p:sp>
      <p:sp>
        <p:nvSpPr>
          <p:cNvPr id="5" name="Text 0"/>
          <p:cNvSpPr/>
          <p:nvPr/>
        </p:nvSpPr>
        <p:spPr>
          <a:xfrm>
            <a:off x="7082567" y="2938779"/>
            <a:ext cx="8246633" cy="231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FD5FA"/>
                </a:solidFill>
                <a:latin typeface="Instrument Sans" pitchFamily="34" charset="0"/>
              </a:rPr>
              <a:t>Mean Absolute Percentage Error (MAPE)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FD5FA"/>
                </a:solidFill>
                <a:latin typeface="Instrument Sans" pitchFamily="34" charset="0"/>
              </a:rPr>
              <a:t>Mean Absolute Error (MEA)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FD5FA"/>
                </a:solidFill>
                <a:latin typeface="Instrument Sans" pitchFamily="34" charset="0"/>
              </a:rPr>
              <a:t>Mean Directional Accuracy (MDA)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FD5FA"/>
                </a:solidFill>
                <a:latin typeface="Instrument Sans" pitchFamily="34" charset="0"/>
              </a:rPr>
              <a:t>Root Mean Squared Error (RMSE)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FD5FA"/>
                </a:solidFill>
                <a:latin typeface="Instrument Sans" pitchFamily="34" charset="0"/>
              </a:rPr>
              <a:t>R2</a:t>
            </a:r>
          </a:p>
        </p:txBody>
      </p:sp>
      <p:sp>
        <p:nvSpPr>
          <p:cNvPr id="11" name="Text 0"/>
          <p:cNvSpPr/>
          <p:nvPr/>
        </p:nvSpPr>
        <p:spPr>
          <a:xfrm>
            <a:off x="1166644" y="1975373"/>
            <a:ext cx="5915923" cy="5488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" pitchFamily="34" charset="0"/>
              </a:rPr>
              <a:t>Optimizer: Adam</a:t>
            </a:r>
            <a:br>
              <a:rPr lang="en-US" sz="2400" dirty="0">
                <a:solidFill>
                  <a:srgbClr val="EFD5FA"/>
                </a:solidFill>
                <a:latin typeface="Instrument Sans" pitchFamily="34" charset="0"/>
              </a:rPr>
            </a:br>
            <a:r>
              <a:rPr lang="en-US" sz="2400" dirty="0">
                <a:solidFill>
                  <a:srgbClr val="EFD5FA"/>
                </a:solidFill>
                <a:latin typeface="Instrument Sans" pitchFamily="34" charset="0"/>
              </a:rPr>
              <a:t>Hidden Layers: 2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" pitchFamily="34" charset="0"/>
              </a:rPr>
              <a:t>Neurons per layer: 50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" pitchFamily="34" charset="0"/>
              </a:rPr>
              <a:t>Normalization: Min-max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" pitchFamily="34" charset="0"/>
              </a:rPr>
              <a:t>Batch Size: 50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" pitchFamily="34" charset="0"/>
              </a:rPr>
              <a:t>Epochs: 100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" pitchFamily="34" charset="0"/>
              </a:rPr>
              <a:t>Learning Rate: 0.001</a:t>
            </a:r>
            <a:endParaRPr lang="en-US" sz="2400" dirty="0"/>
          </a:p>
        </p:txBody>
      </p:sp>
      <p:sp>
        <p:nvSpPr>
          <p:cNvPr id="12" name="Text 0"/>
          <p:cNvSpPr/>
          <p:nvPr/>
        </p:nvSpPr>
        <p:spPr>
          <a:xfrm>
            <a:off x="1166644" y="1028938"/>
            <a:ext cx="8246633" cy="762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Model Details</a:t>
            </a:r>
          </a:p>
        </p:txBody>
      </p:sp>
    </p:spTree>
    <p:extLst>
      <p:ext uri="{BB962C8B-B14F-4D97-AF65-F5344CB8AC3E}">
        <p14:creationId xmlns:p14="http://schemas.microsoft.com/office/powerpoint/2010/main" val="418022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67476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Results and Comparisons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16707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926611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6045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Datasets</a:t>
            </a:r>
          </a:p>
        </p:txBody>
      </p:sp>
      <p:sp>
        <p:nvSpPr>
          <p:cNvPr id="4" name="Shape 1"/>
          <p:cNvSpPr/>
          <p:nvPr/>
        </p:nvSpPr>
        <p:spPr>
          <a:xfrm>
            <a:off x="6350437" y="217991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4036" y="2272427"/>
            <a:ext cx="108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179915"/>
            <a:ext cx="3595926" cy="385763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</a:rPr>
              <a:t>Intel Corporation (INTC)</a:t>
            </a:r>
          </a:p>
        </p:txBody>
      </p:sp>
      <p:sp>
        <p:nvSpPr>
          <p:cNvPr id="7" name="Text 4"/>
          <p:cNvSpPr/>
          <p:nvPr/>
        </p:nvSpPr>
        <p:spPr>
          <a:xfrm>
            <a:off x="7152680" y="2713792"/>
            <a:ext cx="6613684" cy="395049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from January 2011 to September 2022.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36333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2244" y="3725823"/>
            <a:ext cx="21181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3633311"/>
            <a:ext cx="5871924" cy="385763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</a:rPr>
              <a:t>Indian Oil Corporation Limited (IOC.NS)</a:t>
            </a:r>
          </a:p>
        </p:txBody>
      </p:sp>
      <p:sp>
        <p:nvSpPr>
          <p:cNvPr id="11" name="Text 8"/>
          <p:cNvSpPr/>
          <p:nvPr/>
        </p:nvSpPr>
        <p:spPr>
          <a:xfrm>
            <a:off x="7152680" y="4167188"/>
            <a:ext cx="6613684" cy="395049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from January 2011 to September 2022.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0867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9743" y="5179219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086707"/>
            <a:ext cx="3537942" cy="385763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</a:rPr>
              <a:t>NTPC Limited (NTPC.NS)</a:t>
            </a:r>
          </a:p>
        </p:txBody>
      </p:sp>
      <p:sp>
        <p:nvSpPr>
          <p:cNvPr id="15" name="Text 12"/>
          <p:cNvSpPr/>
          <p:nvPr/>
        </p:nvSpPr>
        <p:spPr>
          <a:xfrm>
            <a:off x="7152680" y="5620583"/>
            <a:ext cx="6613684" cy="395049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from January 2011 to September 2022.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6350437" y="65401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4624" y="6632615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7152680" y="6540103"/>
            <a:ext cx="3086100" cy="385763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</a:rPr>
              <a:t>Citigroup Inc. (C)</a:t>
            </a:r>
          </a:p>
        </p:txBody>
      </p:sp>
      <p:sp>
        <p:nvSpPr>
          <p:cNvPr id="19" name="Text 16"/>
          <p:cNvSpPr/>
          <p:nvPr/>
        </p:nvSpPr>
        <p:spPr>
          <a:xfrm>
            <a:off x="7152680" y="7073979"/>
            <a:ext cx="6613684" cy="395049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from January 2011 to September 2022.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73506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327" y="587812"/>
            <a:ext cx="5709404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Datasets (contd.)</a:t>
            </a:r>
          </a:p>
        </p:txBody>
      </p:sp>
      <p:sp>
        <p:nvSpPr>
          <p:cNvPr id="4" name="Shape 1"/>
          <p:cNvSpPr/>
          <p:nvPr/>
        </p:nvSpPr>
        <p:spPr>
          <a:xfrm>
            <a:off x="6232327" y="1813084"/>
            <a:ext cx="479465" cy="47946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421966" y="1962269"/>
            <a:ext cx="93345" cy="250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5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24913" y="1813084"/>
            <a:ext cx="3219331" cy="333018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</a:rPr>
              <a:t>GF Securities (sz.000776)</a:t>
            </a:r>
          </a:p>
        </p:txBody>
      </p:sp>
      <p:sp>
        <p:nvSpPr>
          <p:cNvPr id="7" name="Text 4"/>
          <p:cNvSpPr/>
          <p:nvPr/>
        </p:nvSpPr>
        <p:spPr>
          <a:xfrm>
            <a:off x="6924913" y="2273975"/>
            <a:ext cx="6959560" cy="340995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the Shenzhen Stock Exchange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2327" y="3067764"/>
            <a:ext cx="479465" cy="47946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70959" y="3175635"/>
            <a:ext cx="18288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6924913" y="3067764"/>
            <a:ext cx="3271004" cy="333018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</a:rPr>
              <a:t>Google Class C (GOOGL)</a:t>
            </a:r>
          </a:p>
        </p:txBody>
      </p:sp>
      <p:sp>
        <p:nvSpPr>
          <p:cNvPr id="11" name="Text 8"/>
          <p:cNvSpPr/>
          <p:nvPr/>
        </p:nvSpPr>
        <p:spPr>
          <a:xfrm>
            <a:off x="6924913" y="3528655"/>
            <a:ext cx="6959560" cy="340995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from January 1, 2014, to January 30, 2020.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2327" y="4322445"/>
            <a:ext cx="479465" cy="47946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5425" y="4459244"/>
            <a:ext cx="187047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7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24913" y="4322445"/>
            <a:ext cx="2664143" cy="333018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</a:rPr>
              <a:t>Infosys (INFY)</a:t>
            </a:r>
          </a:p>
        </p:txBody>
      </p:sp>
      <p:sp>
        <p:nvSpPr>
          <p:cNvPr id="15" name="Text 12"/>
          <p:cNvSpPr/>
          <p:nvPr/>
        </p:nvSpPr>
        <p:spPr>
          <a:xfrm>
            <a:off x="6924913" y="4783336"/>
            <a:ext cx="6959560" cy="340995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from January 1, 2015, to January 31, 2020.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32327" y="5577126"/>
            <a:ext cx="479465" cy="47946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Text 14"/>
          <p:cNvSpPr/>
          <p:nvPr/>
        </p:nvSpPr>
        <p:spPr>
          <a:xfrm>
            <a:off x="6379031" y="5705973"/>
            <a:ext cx="195977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8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6924913" y="5577126"/>
            <a:ext cx="2664143" cy="333018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</a:rPr>
              <a:t>Apple Inc. (AAPL)</a:t>
            </a:r>
          </a:p>
        </p:txBody>
      </p:sp>
      <p:sp>
        <p:nvSpPr>
          <p:cNvPr id="19" name="Text 16"/>
          <p:cNvSpPr/>
          <p:nvPr/>
        </p:nvSpPr>
        <p:spPr>
          <a:xfrm>
            <a:off x="6924913" y="6038017"/>
            <a:ext cx="6959560" cy="340995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from 2010 to 2021.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232327" y="6618684"/>
            <a:ext cx="7652147" cy="1022985"/>
          </a:xfrm>
          <a:prstGeom prst="rect">
            <a:avLst/>
          </a:prstGeom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dataset included OHLC (Open, High, Low, Close) stock price values, and some experiments included additional technical indicators like SMA, EMA, RSI, MACD, and ADX.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41193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908" y="702506"/>
            <a:ext cx="7652340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Introduction to the Problem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315908" y="2047565"/>
            <a:ext cx="533162" cy="533162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513314" y="2136385"/>
            <a:ext cx="13835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086005" y="2047565"/>
            <a:ext cx="36735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3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Predicting time series data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54473" y="25757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a popular research area due to new technologies and</a:t>
            </a:r>
          </a:p>
          <a:p>
            <a:pPr marL="0" indent="0">
              <a:buNone/>
            </a:pPr>
            <a:r>
              <a:rPr lang="en-US" sz="1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methods.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15908" y="352894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6484501" y="3617762"/>
            <a:ext cx="19585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7086005" y="352894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3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Stock market data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86005" y="4041386"/>
            <a:ext cx="671488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1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very complex and influenced by unpredictable factors.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06978" y="478505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6470928" y="4873872"/>
            <a:ext cx="205145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7077075" y="4785051"/>
            <a:ext cx="29762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3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Deep learning, particularly GRU and LSTM,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77074" y="6473339"/>
            <a:ext cx="6717754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used in this study for forecasting open price of various</a:t>
            </a:r>
          </a:p>
          <a:p>
            <a:r>
              <a:rPr lang="en-US" sz="1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stocks </a:t>
            </a:r>
            <a:endParaRPr lang="en-US" sz="1850" dirty="0"/>
          </a:p>
        </p:txBody>
      </p:sp>
      <p:sp>
        <p:nvSpPr>
          <p:cNvPr id="16" name="Shape 9"/>
          <p:cNvSpPr/>
          <p:nvPr/>
        </p:nvSpPr>
        <p:spPr>
          <a:xfrm>
            <a:off x="6315908" y="5992465"/>
            <a:ext cx="533162" cy="533162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7" name="Text 10"/>
          <p:cNvSpPr/>
          <p:nvPr/>
        </p:nvSpPr>
        <p:spPr>
          <a:xfrm>
            <a:off x="6479858" y="6081286"/>
            <a:ext cx="205145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7CDD6"/>
                </a:solidFill>
                <a:latin typeface="Instrument Sans" pitchFamily="34" charset="0"/>
              </a:rPr>
              <a:t>4</a:t>
            </a:r>
            <a:endParaRPr lang="en-US" sz="2750" dirty="0"/>
          </a:p>
        </p:txBody>
      </p:sp>
      <p:sp>
        <p:nvSpPr>
          <p:cNvPr id="18" name="Text 11"/>
          <p:cNvSpPr/>
          <p:nvPr/>
        </p:nvSpPr>
        <p:spPr>
          <a:xfrm>
            <a:off x="7086005" y="5992465"/>
            <a:ext cx="29762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3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Historical stock data (OHLC) and Technical indicators,</a:t>
            </a:r>
            <a:endParaRPr lang="en-US" sz="2300" dirty="0"/>
          </a:p>
        </p:txBody>
      </p:sp>
      <p:sp>
        <p:nvSpPr>
          <p:cNvPr id="19" name="Text 12"/>
          <p:cNvSpPr/>
          <p:nvPr/>
        </p:nvSpPr>
        <p:spPr>
          <a:xfrm>
            <a:off x="7077075" y="526271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offers improved accuracy in predicting stock prices.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75517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24175" y="674488"/>
            <a:ext cx="5951696" cy="743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Results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DA28B125-2FED-355F-BCE6-0A917EF49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0905" y="6310240"/>
            <a:ext cx="259667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Table 1 -  Model details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18">
            <a:extLst>
              <a:ext uri="{FF2B5EF4-FFF2-40B4-BE49-F238E27FC236}">
                <a16:creationId xmlns:a16="http://schemas.microsoft.com/office/drawing/2014/main" id="{841B510C-6EF6-9886-2F00-77B774E2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14" y="4299946"/>
            <a:ext cx="5211763" cy="19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0D2AAD6-E08C-AC72-CE81-01376AAC7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975" y="1978799"/>
            <a:ext cx="7599260" cy="111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Metrics Evaluation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MSE, MAE, MAPE, R</a:t>
            </a:r>
            <a:r>
              <a:rPr lang="en-US" altLang="en-US" baseline="300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Results Display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Tables and graphs to compare model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19693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17">
            <a:extLst>
              <a:ext uri="{FF2B5EF4-FFF2-40B4-BE49-F238E27FC236}">
                <a16:creationId xmlns:a16="http://schemas.microsoft.com/office/drawing/2014/main" id="{EBA1844F-A76A-5925-A9F5-22EE1F35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6" y="1423851"/>
            <a:ext cx="5730875" cy="12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6">
            <a:extLst>
              <a:ext uri="{FF2B5EF4-FFF2-40B4-BE49-F238E27FC236}">
                <a16:creationId xmlns:a16="http://schemas.microsoft.com/office/drawing/2014/main" id="{19DBFC89-76FE-E98E-7328-EF883516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40" y="1423851"/>
            <a:ext cx="5730875" cy="12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8688C907-5E9C-EAC1-77C8-3DA8FB111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26" y="2891637"/>
            <a:ext cx="54464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Vrinda"/>
              </a:rPr>
              <a:t>Table 2 - Performance of Proposed Models on INTC Data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cs typeface="Vrinda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D626F36-6D89-B26E-B64F-B92F07D6C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662" y="2848752"/>
            <a:ext cx="56548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Calibri"/>
                <a:cs typeface="Vrinda"/>
              </a:rPr>
              <a:t>Table 3 - Performance of Proposed Models on IOC.NS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FF31B-0C98-5477-9E5A-0575A85F3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26" y="3740724"/>
            <a:ext cx="5495925" cy="3133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EFBED-3A01-E045-5633-BE247652C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840" y="3693099"/>
            <a:ext cx="5553075" cy="3181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8004B-D3E4-98FC-3901-243964AFAC89}"/>
              </a:ext>
            </a:extLst>
          </p:cNvPr>
          <p:cNvSpPr txBox="1"/>
          <p:nvPr/>
        </p:nvSpPr>
        <p:spPr>
          <a:xfrm>
            <a:off x="983057" y="6980132"/>
            <a:ext cx="731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cs typeface="Vrinda"/>
              </a:rPr>
              <a:t>Fig. 4 Input OHLC and TI, INTC—GRU</a:t>
            </a:r>
            <a:endParaRPr lang="en-IN" dirty="0">
              <a:solidFill>
                <a:schemeClr val="bg1"/>
              </a:solidFill>
              <a:latin typeface="Calibri"/>
              <a:cs typeface="Vrind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DAE906-3798-DBB5-48BB-7F213857678C}"/>
              </a:ext>
            </a:extLst>
          </p:cNvPr>
          <p:cNvSpPr txBox="1"/>
          <p:nvPr/>
        </p:nvSpPr>
        <p:spPr>
          <a:xfrm>
            <a:off x="8043530" y="7110023"/>
            <a:ext cx="804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cs typeface="Vrinda"/>
              </a:rPr>
              <a:t>Fig. 5 Input OHLC and TI, IOC.NS—GRU</a:t>
            </a:r>
            <a:endParaRPr lang="en-IN" dirty="0">
              <a:solidFill>
                <a:schemeClr val="bg1"/>
              </a:solidFill>
              <a:latin typeface="Calibri"/>
              <a:cs typeface="Vrind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07B28C-0EF4-A17F-B6D3-52BDFE158ED5}"/>
              </a:ext>
            </a:extLst>
          </p:cNvPr>
          <p:cNvSpPr txBox="1"/>
          <p:nvPr/>
        </p:nvSpPr>
        <p:spPr>
          <a:xfrm>
            <a:off x="4999278" y="290659"/>
            <a:ext cx="5053124" cy="831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Results (contd.)</a:t>
            </a:r>
          </a:p>
        </p:txBody>
      </p:sp>
    </p:spTree>
    <p:extLst>
      <p:ext uri="{BB962C8B-B14F-4D97-AF65-F5344CB8AC3E}">
        <p14:creationId xmlns:p14="http://schemas.microsoft.com/office/powerpoint/2010/main" val="2080604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5">
            <a:extLst>
              <a:ext uri="{FF2B5EF4-FFF2-40B4-BE49-F238E27FC236}">
                <a16:creationId xmlns:a16="http://schemas.microsoft.com/office/drawing/2014/main" id="{0C798FB3-A94C-2D84-59CF-EF2646BB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1" y="1302270"/>
            <a:ext cx="5730875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4">
            <a:extLst>
              <a:ext uri="{FF2B5EF4-FFF2-40B4-BE49-F238E27FC236}">
                <a16:creationId xmlns:a16="http://schemas.microsoft.com/office/drawing/2014/main" id="{BBC5C603-8581-F1F0-8DFF-84E16E0D0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65" y="1489682"/>
            <a:ext cx="5737225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7">
            <a:extLst>
              <a:ext uri="{FF2B5EF4-FFF2-40B4-BE49-F238E27FC236}">
                <a16:creationId xmlns:a16="http://schemas.microsoft.com/office/drawing/2014/main" id="{C707A2EA-D08B-2A43-75F8-F24A8AAE8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41" y="2782483"/>
            <a:ext cx="58247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  <a:latin typeface="Calibri"/>
                <a:cs typeface="Vrinda"/>
              </a:rPr>
              <a:t>Table 4 - Performance of Proposed Models on NTPC.NS Data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bg1"/>
              </a:solidFill>
              <a:latin typeface="Calibri"/>
              <a:cs typeface="Vrinda"/>
            </a:endParaRPr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C85D9B55-09AE-603D-7DD9-A4EDEC285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379" y="2801056"/>
            <a:ext cx="6253828" cy="646331"/>
          </a:xfrm>
          <a:prstGeom prst="rect">
            <a:avLst/>
          </a:prstGeom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Calibri"/>
                <a:cs typeface="Vrinda"/>
              </a:rPr>
              <a:t>Table 5 - Performance of Proposed Models on Citigroup Inc. Data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Calibri"/>
              <a:cs typeface="Vrinda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8E228E3-93F3-9689-C15E-F70463DF3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41" y="4031624"/>
            <a:ext cx="5457825" cy="31146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2BDDF35-E493-0315-BF4C-6BC7C1632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786" y="4084968"/>
            <a:ext cx="5534025" cy="3105150"/>
          </a:xfrm>
          <a:prstGeom prst="rect">
            <a:avLst/>
          </a:prstGeom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93396E03-56E2-60F4-7280-C219F6D09B76}"/>
              </a:ext>
            </a:extLst>
          </p:cNvPr>
          <p:cNvSpPr txBox="1"/>
          <p:nvPr/>
        </p:nvSpPr>
        <p:spPr>
          <a:xfrm>
            <a:off x="910081" y="723967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cs typeface="Vrinda"/>
              </a:rPr>
              <a:t>Fig. 6 Input OHLC and TI, NTPC.NS—GRU</a:t>
            </a:r>
            <a:endParaRPr lang="en-IN" dirty="0">
              <a:solidFill>
                <a:schemeClr val="bg1"/>
              </a:solidFill>
              <a:latin typeface="Calibri"/>
              <a:cs typeface="Vrinda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4ED90724-1A75-4D0B-22EA-37F8A2E9C568}"/>
              </a:ext>
            </a:extLst>
          </p:cNvPr>
          <p:cNvSpPr txBox="1"/>
          <p:nvPr/>
        </p:nvSpPr>
        <p:spPr>
          <a:xfrm>
            <a:off x="7958665" y="7333055"/>
            <a:ext cx="7809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cs typeface="Vrinda"/>
              </a:rPr>
              <a:t>Fig. 7 Input OHLC and TI, Citigroup Inc. (C)—GRU</a:t>
            </a:r>
            <a:endParaRPr lang="en-IN" dirty="0">
              <a:solidFill>
                <a:schemeClr val="bg1"/>
              </a:solidFill>
              <a:latin typeface="Calibri"/>
              <a:cs typeface="Vrinda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CF8D7879-D364-6208-B577-DDE7CEF07FA7}"/>
              </a:ext>
            </a:extLst>
          </p:cNvPr>
          <p:cNvSpPr txBox="1"/>
          <p:nvPr/>
        </p:nvSpPr>
        <p:spPr>
          <a:xfrm>
            <a:off x="5186030" y="227036"/>
            <a:ext cx="5127552" cy="831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Results (contd.)</a:t>
            </a:r>
          </a:p>
        </p:txBody>
      </p:sp>
    </p:spTree>
    <p:extLst>
      <p:ext uri="{BB962C8B-B14F-4D97-AF65-F5344CB8AC3E}">
        <p14:creationId xmlns:p14="http://schemas.microsoft.com/office/powerpoint/2010/main" val="412736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4464" y="782419"/>
            <a:ext cx="5951696" cy="743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Results(contd.)</a:t>
            </a:r>
          </a:p>
        </p:txBody>
      </p:sp>
      <p:sp>
        <p:nvSpPr>
          <p:cNvPr id="4" name="Shape 1"/>
          <p:cNvSpPr/>
          <p:nvPr/>
        </p:nvSpPr>
        <p:spPr>
          <a:xfrm>
            <a:off x="854464" y="1860521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0090" y="2106147"/>
            <a:ext cx="3045381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Accurate Predictions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100090" y="2620735"/>
            <a:ext cx="698634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Proposed GRU and LSTM models accurately predicted stock opening prices.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54464" y="3866367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0090" y="4111993"/>
            <a:ext cx="334137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GRU Outperforms LSTM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100090" y="4626581"/>
            <a:ext cx="698634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GRU models achieved lower error metrics compared to LSTM models.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54464" y="5872213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00090" y="6117839"/>
            <a:ext cx="3482102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Enhanced Performance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100090" y="6632427"/>
            <a:ext cx="698634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Including technical indicators enhanced overall model performance.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4254198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54363" y="446595"/>
            <a:ext cx="5951696" cy="743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Comparisons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90F5192-80AD-623D-15E7-6B3292780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60" y="3280345"/>
            <a:ext cx="41986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Table 6 - Comparison of Proposed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Existing Models (SZ.000776)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A40527-A84E-AEE5-1317-17050B86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77" y="1703142"/>
            <a:ext cx="3762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E1EC6875-C30D-806D-2322-EBC3D002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296" y="1603656"/>
            <a:ext cx="38195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F93B89-D991-9655-3063-328F54DBAB7E}"/>
              </a:ext>
            </a:extLst>
          </p:cNvPr>
          <p:cNvSpPr txBox="1"/>
          <p:nvPr/>
        </p:nvSpPr>
        <p:spPr>
          <a:xfrm>
            <a:off x="8496948" y="3194148"/>
            <a:ext cx="5944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Table 7 - GOOGL Stock Prediction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GRU Models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D8682B-B08C-FFA2-9540-9AB7AE0C3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60" y="4588065"/>
            <a:ext cx="4639512" cy="2660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D7C16F-74E1-2E5A-D671-2F3EFF19E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080" y="4588065"/>
            <a:ext cx="5534025" cy="2886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332BF8-F9BC-0ECB-4A14-A9A1F273692A}"/>
              </a:ext>
            </a:extLst>
          </p:cNvPr>
          <p:cNvSpPr txBox="1"/>
          <p:nvPr/>
        </p:nvSpPr>
        <p:spPr>
          <a:xfrm>
            <a:off x="1007577" y="735908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Fig. 8 Input OHLC, GOOGL—GRU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11B571-EED5-4069-279B-55D006EAC7C0}"/>
              </a:ext>
            </a:extLst>
          </p:cNvPr>
          <p:cNvSpPr txBox="1"/>
          <p:nvPr/>
        </p:nvSpPr>
        <p:spPr>
          <a:xfrm>
            <a:off x="8496948" y="7598339"/>
            <a:ext cx="581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11 Input OHLC and TI, GOOGL—GRU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27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29541" y="360980"/>
            <a:ext cx="8310802" cy="743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Comparisons(contd.)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90F5192-80AD-623D-15E7-6B3292780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964" y="3421596"/>
            <a:ext cx="41088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Table 9 - Comparison of the proposed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and existing models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F219A1-E530-CDE1-2107-515B7B81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65" y="1984584"/>
            <a:ext cx="38100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3A03ED-2AE9-74B4-8A90-FCA7400569EE}"/>
              </a:ext>
            </a:extLst>
          </p:cNvPr>
          <p:cNvSpPr txBox="1"/>
          <p:nvPr/>
        </p:nvSpPr>
        <p:spPr>
          <a:xfrm>
            <a:off x="894354" y="3511992"/>
            <a:ext cx="4730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Table 8 - Comparison of Proposed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Existing LSTM Models (GOOGL)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1DC498-50D7-76EA-99D3-D2A32C9F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05" y="1812715"/>
            <a:ext cx="38100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EDB1A7-7C20-64AC-6432-BC3F2153C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64" y="4560944"/>
            <a:ext cx="5581650" cy="298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6EB7F-32AA-AEDB-4E71-935BFE0B6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68" y="4665719"/>
            <a:ext cx="5686425" cy="2876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77952-4844-A8EC-4797-DDACE69DCE83}"/>
              </a:ext>
            </a:extLst>
          </p:cNvPr>
          <p:cNvSpPr txBox="1"/>
          <p:nvPr/>
        </p:nvSpPr>
        <p:spPr>
          <a:xfrm>
            <a:off x="786808" y="762722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Fig. 13 Input OHLC, GOOGL, LSTM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AA68E-2D96-A949-B8F9-46E9144D7251}"/>
              </a:ext>
            </a:extLst>
          </p:cNvPr>
          <p:cNvSpPr txBox="1"/>
          <p:nvPr/>
        </p:nvSpPr>
        <p:spPr>
          <a:xfrm>
            <a:off x="8575221" y="7627226"/>
            <a:ext cx="453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Fig. 14 Input OHLC and TI, GOOGL—LSTM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34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765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Comparisons(contd.)</a:t>
            </a:r>
          </a:p>
        </p:txBody>
      </p:sp>
      <p:sp>
        <p:nvSpPr>
          <p:cNvPr id="3" name="Text 1"/>
          <p:cNvSpPr/>
          <p:nvPr/>
        </p:nvSpPr>
        <p:spPr>
          <a:xfrm>
            <a:off x="864037" y="3596283"/>
            <a:ext cx="333708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Superior Performance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8862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Proposed models significantly outperformed existing prediction models.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628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GRU Consistency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28862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GRU networks consistently showed better accuracy than LSTM networks.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628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Combined Data Advantage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5200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using both OHLC data and technical indicators demonstrated superior results.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95796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7249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Conclusions</a:t>
            </a:r>
          </a:p>
        </p:txBody>
      </p:sp>
      <p:sp>
        <p:nvSpPr>
          <p:cNvPr id="4" name="Shape 1"/>
          <p:cNvSpPr/>
          <p:nvPr/>
        </p:nvSpPr>
        <p:spPr>
          <a:xfrm>
            <a:off x="864037" y="4914305"/>
            <a:ext cx="4136231" cy="2628900"/>
          </a:xfrm>
          <a:prstGeom prst="roundRect">
            <a:avLst>
              <a:gd name="adj" fmla="val 3944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17636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Effective Prediction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5710238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GRU and LSTM models effectively predict stock prices, with GRU being more accurate.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4914305"/>
            <a:ext cx="4136231" cy="2628900"/>
          </a:xfrm>
          <a:prstGeom prst="roundRect">
            <a:avLst>
              <a:gd name="adj" fmla="val 3944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141" y="5176361"/>
            <a:ext cx="361211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Technical Indicator Importance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141" y="6096000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Technical indicators play a crucial role in improving prediction accuracy.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4914305"/>
            <a:ext cx="4136231" cy="2628900"/>
          </a:xfrm>
          <a:prstGeom prst="roundRect">
            <a:avLst>
              <a:gd name="adj" fmla="val 3944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176361"/>
            <a:ext cx="361211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Significant Improvements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6096000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proposed models offer substantial improvements over existing methods.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99181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9216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Future Work</a:t>
            </a:r>
          </a:p>
        </p:txBody>
      </p:sp>
      <p:sp>
        <p:nvSpPr>
          <p:cNvPr id="4" name="Shape 1"/>
          <p:cNvSpPr/>
          <p:nvPr/>
        </p:nvSpPr>
        <p:spPr>
          <a:xfrm>
            <a:off x="864037" y="251162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7636" y="2604135"/>
            <a:ext cx="108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5116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Indicator Expansion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04550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more financial indicators to refine model predictions.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5844" y="4452580"/>
            <a:ext cx="21181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360069"/>
            <a:ext cx="364438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Parameter Optimization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Further fine-tune neural network parameters for optimization.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3343" y="5905976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5813465"/>
            <a:ext cx="466403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Automated Indicator Selection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34734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automated methods for selecting relevant technical indicators.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5595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2479" y="513516"/>
            <a:ext cx="750296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Reference</a:t>
            </a:r>
            <a:endParaRPr lang="en-US" sz="4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2D76E-8DE3-FE0F-60BB-A1FB3B832C70}"/>
              </a:ext>
            </a:extLst>
          </p:cNvPr>
          <p:cNvSpPr txBox="1"/>
          <p:nvPr/>
        </p:nvSpPr>
        <p:spPr>
          <a:xfrm>
            <a:off x="1032479" y="1511786"/>
            <a:ext cx="1203381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Sivadasan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, E. T.,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Sundaram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, N. M., &amp; Santhosh, R. (2024). Stock market forecasting using deep learning with long short-term memory and gated recurrent unit. Soft Computing, 28(7), 1-16.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https://doi.org/10.1007/s00500-023-09606-7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https://colah.github.io/posts/2015-08-Understanding-LSTMs/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https://www.youtube.com/watch?v=tOuXgORsXJ4&amp;list=PLeo1K3hjS3uu7CxAacxVndI4bE_o3BDtO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52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52551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Motivation</a:t>
            </a:r>
            <a:endParaRPr lang="en-US" sz="4850" dirty="0"/>
          </a:p>
        </p:txBody>
      </p:sp>
      <p:sp>
        <p:nvSpPr>
          <p:cNvPr id="17" name="Text 4"/>
          <p:cNvSpPr/>
          <p:nvPr/>
        </p:nvSpPr>
        <p:spPr>
          <a:xfrm>
            <a:off x="6350437" y="1729321"/>
            <a:ext cx="6714887" cy="4770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Forecasting using time series data is crucial in various fields, including weather forecasting and stock market predictions.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market prediction is complex due to uncertainty and market volatility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models are needed to assist investors in making informed decisions.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techniques, such as GRU and LSTM, can better capture long-term dependencies in time series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study aims to improve prediction accuracy by comparing proposed models with existing approaches.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67476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Literature Review Overview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16707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03923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Stock Forecasting Techniques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09491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69658" y="3187422"/>
            <a:ext cx="14406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309491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Time Series Analysis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62878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past data to predict future events.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5483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1039654" y="4640818"/>
            <a:ext cx="20407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548307"/>
            <a:ext cx="316265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Fundamental Analysis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50821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Focuses on financial data for long-term predictions.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0170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1034891" y="6094214"/>
            <a:ext cx="21371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60017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Technical Analysis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53557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past price movements for short-term forecasts.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86978"/>
            <a:ext cx="972990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Deep Learning in Stock Prediction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875603"/>
            <a:ext cx="461843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Deep Learning Networks (DLNs)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50818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Maps complex, nonlinear data relationships.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12540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Suitable for erratic stock market data.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875603"/>
            <a:ext cx="433816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Deep Neural Networks (DNNs)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450818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correlations in data and forecast stock values.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153"/>
            <a:ext cx="875657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Challenges in Stock Prediction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02634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availability is limited due to privacy concerns.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Vanishing Gradients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02634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gradients to zero, limiting learning.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78430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Exploding Gradients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602634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Causes extremely large gradients, leading to poor learning.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30791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9711" y="591810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Methodology</a:t>
            </a:r>
            <a:endParaRPr lang="en-US" sz="4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11" y="2320052"/>
            <a:ext cx="1436131" cy="22979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16106" y="2589900"/>
            <a:ext cx="44331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Recurrent Neural Networks (RNNs)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695843" y="301871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</a:pP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88" y="5059228"/>
            <a:ext cx="1387555" cy="22201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216106" y="5207589"/>
            <a:ext cx="433601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Model and Training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8216106" y="3033408"/>
            <a:ext cx="6161246" cy="1039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+mj-lt"/>
              <a:buAutoNum type="arabicPeriod"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Short-Term Memory (LSTM) </a:t>
            </a:r>
          </a:p>
          <a:p>
            <a:pPr marL="342900" indent="-342900" algn="l">
              <a:lnSpc>
                <a:spcPts val="2750"/>
              </a:lnSpc>
              <a:buFont typeface="+mj-lt"/>
              <a:buAutoNum type="arabicPeriod"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Gated Recurrent Unit (GRU)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1EB9EB-D87E-CB10-634D-67D16E075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486399" cy="8229600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>
            <a:off x="8216106" y="5623187"/>
            <a:ext cx="6161246" cy="1572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stage inputs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Cleaning, Preprocessing and Normalization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performance metrics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Hyperparameters</a:t>
            </a:r>
            <a:endParaRPr lang="en-US" sz="170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5497" y="921068"/>
            <a:ext cx="822281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FD5FA"/>
                </a:solidFill>
                <a:latin typeface="Instrument Sans" pitchFamily="34" charset="0"/>
              </a:rPr>
              <a:t>Recurrent Neural Networks</a:t>
            </a:r>
            <a:endParaRPr lang="en-US" sz="485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672965C-B6C0-BC97-94E4-EBAEFAED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97" y="2127501"/>
            <a:ext cx="11841127" cy="31112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4" name="Text 3"/>
          <p:cNvSpPr/>
          <p:nvPr/>
        </p:nvSpPr>
        <p:spPr>
          <a:xfrm>
            <a:off x="1115496" y="5838111"/>
            <a:ext cx="11701869" cy="1303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Recurrent Neural Networks (RNNs) are neural networks designed to process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sequential data by using loops to maintain information across time steps.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37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1154</Words>
  <Application>Microsoft Office PowerPoint</Application>
  <PresentationFormat>Custom</PresentationFormat>
  <Paragraphs>229</Paragraphs>
  <Slides>29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Biswas</cp:lastModifiedBy>
  <cp:revision>20</cp:revision>
  <dcterms:created xsi:type="dcterms:W3CDTF">2024-09-27T19:20:24Z</dcterms:created>
  <dcterms:modified xsi:type="dcterms:W3CDTF">2024-11-27T13:55:25Z</dcterms:modified>
</cp:coreProperties>
</file>